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5"/>
  </p:sldMasterIdLst>
  <p:notesMasterIdLst>
    <p:notesMasterId r:id="rId19"/>
  </p:notesMasterIdLst>
  <p:sldIdLst>
    <p:sldId id="496" r:id="rId6"/>
    <p:sldId id="498" r:id="rId7"/>
    <p:sldId id="497" r:id="rId8"/>
    <p:sldId id="499" r:id="rId9"/>
    <p:sldId id="500" r:id="rId10"/>
    <p:sldId id="501" r:id="rId11"/>
    <p:sldId id="503" r:id="rId12"/>
    <p:sldId id="504" r:id="rId13"/>
    <p:sldId id="505" r:id="rId14"/>
    <p:sldId id="507" r:id="rId15"/>
    <p:sldId id="508" r:id="rId16"/>
    <p:sldId id="506" r:id="rId17"/>
    <p:sldId id="50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vin Pilz" initials="KP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C52236-7A6E-45D5-A411-9FB3F81ED63E}" v="50" dt="2019-10-29T14:04:25.5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12" y="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Slide Image Placeholder 1">
            <a:extLst>
              <a:ext uri="{FF2B5EF4-FFF2-40B4-BE49-F238E27FC236}">
                <a16:creationId xmlns:a16="http://schemas.microsoft.com/office/drawing/2014/main" id="{4BB9B046-81B3-4714-9922-1DEA7E83B8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Notes Placeholder 2">
            <a:extLst>
              <a:ext uri="{FF2B5EF4-FFF2-40B4-BE49-F238E27FC236}">
                <a16:creationId xmlns:a16="http://schemas.microsoft.com/office/drawing/2014/main" id="{91BD1C62-83FD-408B-AA10-DF72B964C6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171012" name="Slide Number Placeholder 3">
            <a:extLst>
              <a:ext uri="{FF2B5EF4-FFF2-40B4-BE49-F238E27FC236}">
                <a16:creationId xmlns:a16="http://schemas.microsoft.com/office/drawing/2014/main" id="{CCF05D3C-DB65-401A-9AF2-4C75E511BB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84B49-9A6D-4E27-BA02-B6B63BE49594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9981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>
            <a:extLst>
              <a:ext uri="{FF2B5EF4-FFF2-40B4-BE49-F238E27FC236}">
                <a16:creationId xmlns:a16="http://schemas.microsoft.com/office/drawing/2014/main" id="{5826F6A4-9682-47FE-B063-1FA399CB1B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Notes Placeholder 2">
            <a:extLst>
              <a:ext uri="{FF2B5EF4-FFF2-40B4-BE49-F238E27FC236}">
                <a16:creationId xmlns:a16="http://schemas.microsoft.com/office/drawing/2014/main" id="{254020BA-18A2-4434-9253-6456106371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Стратификация может учитывать определенные сферы интересов, например сельские учреждения </a:t>
            </a:r>
            <a:endParaRPr lang="ru-Ru" altLang="en-US" dirty="0"/>
          </a:p>
        </p:txBody>
      </p:sp>
      <p:sp>
        <p:nvSpPr>
          <p:cNvPr id="189444" name="Slide Number Placeholder 3">
            <a:extLst>
              <a:ext uri="{FF2B5EF4-FFF2-40B4-BE49-F238E27FC236}">
                <a16:creationId xmlns:a16="http://schemas.microsoft.com/office/drawing/2014/main" id="{F5329532-CEBF-4042-B035-41D2E9069B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72617-6A89-4A07-96FE-06CC84DD70B5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0344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:a16="http://schemas.microsoft.com/office/drawing/2014/main" id="{077ECC10-8CDF-47D1-B14C-044A40267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Notes Placeholder 2">
            <a:extLst>
              <a:ext uri="{FF2B5EF4-FFF2-40B4-BE49-F238E27FC236}">
                <a16:creationId xmlns:a16="http://schemas.microsoft.com/office/drawing/2014/main" id="{4F4EDDBC-3EB7-4FA9-951C-70739D17C0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Подготовить запасные учреждения на непредвиденные случаи </a:t>
            </a:r>
            <a:endParaRPr lang="ru-Ru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:a16="http://schemas.microsoft.com/office/drawing/2014/main" id="{FECD9260-F435-4BC3-849D-132F2609C1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5B23DB-6194-43CF-A8C3-152D97196DC0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08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:a16="http://schemas.microsoft.com/office/drawing/2014/main" id="{077ECC10-8CDF-47D1-B14C-044A40267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Notes Placeholder 2">
            <a:extLst>
              <a:ext uri="{FF2B5EF4-FFF2-40B4-BE49-F238E27FC236}">
                <a16:creationId xmlns:a16="http://schemas.microsoft.com/office/drawing/2014/main" id="{4F4EDDBC-3EB7-4FA9-951C-70739D17C0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Подготовить запасные учреждения на непредвиденные случаи </a:t>
            </a:r>
            <a:endParaRPr lang="ru-Ru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:a16="http://schemas.microsoft.com/office/drawing/2014/main" id="{FECD9260-F435-4BC3-849D-132F2609C1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5B23DB-6194-43CF-A8C3-152D97196DC0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443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:a16="http://schemas.microsoft.com/office/drawing/2014/main" id="{077ECC10-8CDF-47D1-B14C-044A40267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Notes Placeholder 2">
            <a:extLst>
              <a:ext uri="{FF2B5EF4-FFF2-40B4-BE49-F238E27FC236}">
                <a16:creationId xmlns:a16="http://schemas.microsoft.com/office/drawing/2014/main" id="{4F4EDDBC-3EB7-4FA9-951C-70739D17C0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Подготовить запасные учреждения на непредвиденные случаи </a:t>
            </a:r>
            <a:endParaRPr lang="ru-Ru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:a16="http://schemas.microsoft.com/office/drawing/2014/main" id="{FECD9260-F435-4BC3-849D-132F2609C1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5B23DB-6194-43CF-A8C3-152D97196DC0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229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Slide Image Placeholder 1">
            <a:extLst>
              <a:ext uri="{FF2B5EF4-FFF2-40B4-BE49-F238E27FC236}">
                <a16:creationId xmlns:a16="http://schemas.microsoft.com/office/drawing/2014/main" id="{B1BD7049-804F-48C9-8603-F39DBE46A1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Notes Placeholder 2">
            <a:extLst>
              <a:ext uri="{FF2B5EF4-FFF2-40B4-BE49-F238E27FC236}">
                <a16:creationId xmlns:a16="http://schemas.microsoft.com/office/drawing/2014/main" id="{CD30506E-67D5-40D1-90E2-5D989C5931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Это ключевые шаги при работе с выборкой. Данный процесс необходимо повторить в соответствии с ограничениями бюджета и потребностями участников.</a:t>
            </a:r>
            <a:endParaRPr lang="ru-Ru" altLang="en-US" dirty="0"/>
          </a:p>
        </p:txBody>
      </p:sp>
      <p:sp>
        <p:nvSpPr>
          <p:cNvPr id="175108" name="Slide Number Placeholder 3">
            <a:extLst>
              <a:ext uri="{FF2B5EF4-FFF2-40B4-BE49-F238E27FC236}">
                <a16:creationId xmlns:a16="http://schemas.microsoft.com/office/drawing/2014/main" id="{6E6F145D-9F83-44FC-BD26-46AB297A43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8379A-5262-4751-868B-85DC7A21A75C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984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>
            <a:extLst>
              <a:ext uri="{FF2B5EF4-FFF2-40B4-BE49-F238E27FC236}">
                <a16:creationId xmlns:a16="http://schemas.microsoft.com/office/drawing/2014/main" id="{8F3D24DB-785D-435F-A963-737C66EA52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Notes Placeholder 2">
            <a:extLst>
              <a:ext uri="{FF2B5EF4-FFF2-40B4-BE49-F238E27FC236}">
                <a16:creationId xmlns:a16="http://schemas.microsoft.com/office/drawing/2014/main" id="{E697B6DA-E53F-4996-A112-271E2FD7CD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173060" name="Slide Number Placeholder 3">
            <a:extLst>
              <a:ext uri="{FF2B5EF4-FFF2-40B4-BE49-F238E27FC236}">
                <a16:creationId xmlns:a16="http://schemas.microsoft.com/office/drawing/2014/main" id="{8052CCD2-D230-4311-A1E3-0B6B2C8654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23297-7A79-4254-9401-94FE81EFD16C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7318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>
            <a:extLst>
              <a:ext uri="{FF2B5EF4-FFF2-40B4-BE49-F238E27FC236}">
                <a16:creationId xmlns:a16="http://schemas.microsoft.com/office/drawing/2014/main" id="{4E64E38C-A3D5-4569-AC15-6E80958D65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Notes Placeholder 2">
            <a:extLst>
              <a:ext uri="{FF2B5EF4-FFF2-40B4-BE49-F238E27FC236}">
                <a16:creationId xmlns:a16="http://schemas.microsoft.com/office/drawing/2014/main" id="{37AE3A52-3BF5-4280-9A7A-CD8DE77CF9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Сколько выборок необходимо и какие подходящие учреждения необходимо включить в выборку?</a:t>
            </a:r>
            <a:endParaRPr lang="ru-Ru" altLang="en-US" dirty="0"/>
          </a:p>
        </p:txBody>
      </p:sp>
      <p:sp>
        <p:nvSpPr>
          <p:cNvPr id="177156" name="Slide Number Placeholder 3">
            <a:extLst>
              <a:ext uri="{FF2B5EF4-FFF2-40B4-BE49-F238E27FC236}">
                <a16:creationId xmlns:a16="http://schemas.microsoft.com/office/drawing/2014/main" id="{75A7AD50-A432-4CF3-9AC4-09684B5092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59834E-C7F3-4192-9D0E-AF93781FB1E4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56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Slide Image Placeholder 1">
            <a:extLst>
              <a:ext uri="{FF2B5EF4-FFF2-40B4-BE49-F238E27FC236}">
                <a16:creationId xmlns:a16="http://schemas.microsoft.com/office/drawing/2014/main" id="{06DBD8E5-30FF-4F7E-877B-722F97F173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Notes Placeholder 2">
            <a:extLst>
              <a:ext uri="{FF2B5EF4-FFF2-40B4-BE49-F238E27FC236}">
                <a16:creationId xmlns:a16="http://schemas.microsoft.com/office/drawing/2014/main" id="{09EDE6D3-C349-4AC0-BD23-B4BCEF9C13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altLang="en-US" dirty="0"/>
          </a:p>
        </p:txBody>
      </p:sp>
      <p:sp>
        <p:nvSpPr>
          <p:cNvPr id="179204" name="Slide Number Placeholder 3">
            <a:extLst>
              <a:ext uri="{FF2B5EF4-FFF2-40B4-BE49-F238E27FC236}">
                <a16:creationId xmlns:a16="http://schemas.microsoft.com/office/drawing/2014/main" id="{0C27E050-6757-4189-B4EB-5A7C4AF1C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4BD06-CFBD-41DB-9DA4-870893E858CD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5195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Slide Image Placeholder 1">
            <a:extLst>
              <a:ext uri="{FF2B5EF4-FFF2-40B4-BE49-F238E27FC236}">
                <a16:creationId xmlns:a16="http://schemas.microsoft.com/office/drawing/2014/main" id="{C7C99B92-E5E4-4B39-AB55-1C47607CBD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Notes Placeholder 2">
            <a:extLst>
              <a:ext uri="{FF2B5EF4-FFF2-40B4-BE49-F238E27FC236}">
                <a16:creationId xmlns:a16="http://schemas.microsoft.com/office/drawing/2014/main" id="{CFEB45C2-6BD4-4572-A17D-768C8B7FB8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Диапазон выборки — это список всех учреждений, которые могут быть включены в выборку. Вам потребуется получить сведения о таких учреждениях.</a:t>
            </a:r>
          </a:p>
          <a:p>
            <a:endParaRPr lang="ru-Ru" altLang="en-US" baseline="0" dirty="0"/>
          </a:p>
        </p:txBody>
      </p:sp>
      <p:sp>
        <p:nvSpPr>
          <p:cNvPr id="181252" name="Slide Number Placeholder 3">
            <a:extLst>
              <a:ext uri="{FF2B5EF4-FFF2-40B4-BE49-F238E27FC236}">
                <a16:creationId xmlns:a16="http://schemas.microsoft.com/office/drawing/2014/main" id="{3124AE78-700F-46B7-8A70-2EC543C1A0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5DA07-0114-45D5-A418-4375F8FC54BD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3215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>
            <a:extLst>
              <a:ext uri="{FF2B5EF4-FFF2-40B4-BE49-F238E27FC236}">
                <a16:creationId xmlns:a16="http://schemas.microsoft.com/office/drawing/2014/main" id="{A1783E6F-A13A-48A2-805A-C3A36D99D9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Notes Placeholder 2">
            <a:extLst>
              <a:ext uri="{FF2B5EF4-FFF2-40B4-BE49-F238E27FC236}">
                <a16:creationId xmlns:a16="http://schemas.microsoft.com/office/drawing/2014/main" id="{AD852613-DD9F-4632-8610-FA166810EF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По умолчанию, предел погрешности составляет ±10 % на уровне отдельного вопроса. На уровне подсчета результатов предел погрешности может быть менее 10 %, поскольку берется среднее значение по вопросам. Методика выборки соответствует методике выборки EVM. </a:t>
            </a:r>
            <a:endParaRPr lang="ru-Ru" altLang="en-US" dirty="0"/>
          </a:p>
        </p:txBody>
      </p:sp>
      <p:sp>
        <p:nvSpPr>
          <p:cNvPr id="185348" name="Slide Number Placeholder 3">
            <a:extLst>
              <a:ext uri="{FF2B5EF4-FFF2-40B4-BE49-F238E27FC236}">
                <a16:creationId xmlns:a16="http://schemas.microsoft.com/office/drawing/2014/main" id="{19C8CDBD-C120-4600-8717-AC3BBDF0A3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449FA7-566F-4E4E-AD15-DC6308926ECD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502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Slide Image Placeholder 1">
            <a:extLst>
              <a:ext uri="{FF2B5EF4-FFF2-40B4-BE49-F238E27FC236}">
                <a16:creationId xmlns:a16="http://schemas.microsoft.com/office/drawing/2014/main" id="{1F470AE0-E235-416A-A389-F833A7578B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Notes Placeholder 2">
            <a:extLst>
              <a:ext uri="{FF2B5EF4-FFF2-40B4-BE49-F238E27FC236}">
                <a16:creationId xmlns:a16="http://schemas.microsoft.com/office/drawing/2014/main" id="{BAD598F4-9941-4CC2-9977-1814050A6A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Данная выборка должна быть репрезентативна для страны, а не отдельного района. </a:t>
            </a:r>
            <a:endParaRPr lang="ru-Ru" altLang="en-US" dirty="0"/>
          </a:p>
        </p:txBody>
      </p:sp>
      <p:sp>
        <p:nvSpPr>
          <p:cNvPr id="187396" name="Slide Number Placeholder 3">
            <a:extLst>
              <a:ext uri="{FF2B5EF4-FFF2-40B4-BE49-F238E27FC236}">
                <a16:creationId xmlns:a16="http://schemas.microsoft.com/office/drawing/2014/main" id="{2BA2CD80-6E26-4655-A647-B6C74F10B6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2B1CB8-4784-4966-9189-D97948DB51E8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8504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>
            <a:extLst>
              <a:ext uri="{FF2B5EF4-FFF2-40B4-BE49-F238E27FC236}">
                <a16:creationId xmlns:a16="http://schemas.microsoft.com/office/drawing/2014/main" id="{5826F6A4-9682-47FE-B063-1FA399CB1B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Notes Placeholder 2">
            <a:extLst>
              <a:ext uri="{FF2B5EF4-FFF2-40B4-BE49-F238E27FC236}">
                <a16:creationId xmlns:a16="http://schemas.microsoft.com/office/drawing/2014/main" id="{254020BA-18A2-4434-9253-6456106371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ru-Ru" b="0" i="0" u="none" baseline="0"/>
              <a:t>Стратификация может учитывать определенные сферы интересов, например сельские учреждения </a:t>
            </a:r>
            <a:endParaRPr lang="ru-Ru" altLang="en-US" dirty="0"/>
          </a:p>
        </p:txBody>
      </p:sp>
      <p:sp>
        <p:nvSpPr>
          <p:cNvPr id="189444" name="Slide Number Placeholder 3">
            <a:extLst>
              <a:ext uri="{FF2B5EF4-FFF2-40B4-BE49-F238E27FC236}">
                <a16:creationId xmlns:a16="http://schemas.microsoft.com/office/drawing/2014/main" id="{F5329532-CEBF-4042-B035-41D2E9069B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72617-6A89-4A07-96FE-06CC84DD70B5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248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8/9/2022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BB08D06-20F3-46EA-94FE-CE0B561E90EB}"/>
              </a:ext>
            </a:extLst>
          </p:cNvPr>
          <p:cNvSpPr/>
          <p:nvPr/>
        </p:nvSpPr>
        <p:spPr>
          <a:xfrm>
            <a:off x="253711" y="197110"/>
            <a:ext cx="11695376" cy="6463782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ru-Ru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B276B8B-FDEF-4486-8681-C99D9EFB8DF5}"/>
              </a:ext>
            </a:extLst>
          </p:cNvPr>
          <p:cNvCxnSpPr/>
          <p:nvPr/>
        </p:nvCxnSpPr>
        <p:spPr>
          <a:xfrm>
            <a:off x="6210194" y="5979791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E48A6F61-9A2C-42A0-86F2-3E9C192DCE16}"/>
              </a:ext>
            </a:extLst>
          </p:cNvPr>
          <p:cNvSpPr>
            <a:spLocks noGrp="1"/>
          </p:cNvSpPr>
          <p:nvPr/>
        </p:nvSpPr>
        <p:spPr>
          <a:xfrm>
            <a:off x="2438399" y="1479549"/>
            <a:ext cx="9019031" cy="2370075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ОБУЧЕНИЕ УЧАСТНИКОВ ОЦЕНКИ НАЦИОНАЛЬНОЙ ЦЕПИ ПОСТАВОК </a:t>
            </a:r>
            <a:br>
              <a:rPr lang="en-US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3200" b="0" i="0" u="none" baseline="0">
                <a:solidFill>
                  <a:srgbClr val="FFFFFF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(NSCA 2.0)</a:t>
            </a:r>
          </a:p>
          <a:p>
            <a:pPr marL="1619250" indent="-1619250" algn="l" defTabSz="604738" rtl="0"/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День 3:</a:t>
            </a:r>
            <a:r>
              <a:rPr lang="en-US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	</a:t>
            </a:r>
            <a:r>
              <a:rPr lang="ru-Ru" sz="3200" b="0" i="0" u="none" baseline="0">
                <a:solidFill>
                  <a:srgbClr val="FFFF00"/>
                </a:solidFill>
                <a:ea typeface="Gill Sans MT" panose="020B0502020104020203" pitchFamily="34" charset="0"/>
                <a:cs typeface="Arial" panose="020B0604020202020204" pitchFamily="34" charset="0"/>
              </a:rPr>
              <a:t>Выбор места, выборка и взаимодействие</a:t>
            </a:r>
          </a:p>
          <a:p>
            <a:pPr algn="l" defTabSz="604738" rtl="0"/>
            <a:endParaRPr lang="ru-Ru" altLang="en-US" sz="800" dirty="0">
              <a:solidFill>
                <a:srgbClr val="000000"/>
              </a:solidFill>
              <a:ea typeface="Gill Sans MT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169991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7E7D8E20-17CC-477F-BAFF-6C2A94ED2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96572" y="6029112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D668B81-8552-4486-8120-77A64584E068}"/>
              </a:ext>
            </a:extLst>
          </p:cNvPr>
          <p:cNvSpPr txBox="1"/>
          <p:nvPr/>
        </p:nvSpPr>
        <p:spPr>
          <a:xfrm>
            <a:off x="6210195" y="5992025"/>
            <a:ext cx="59127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04738" rtl="0"/>
            <a:r>
              <a:rPr lang="ru-Ru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Программа Агентства США по международному развитию (USAID) в отношении глобальной цепи поставок в сфере здравоохранения ― техническая помощь, </a:t>
            </a:r>
            <a:br>
              <a:rPr lang="en-US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</a:br>
            <a:r>
              <a:rPr lang="ru-Ru" sz="1100" i="0" u="none" baseline="0">
                <a:solidFill>
                  <a:srgbClr val="FFFFFF"/>
                </a:solidFill>
                <a:latin typeface="Arial" panose="020B0604020202020204" pitchFamily="34" charset="0"/>
                <a:ea typeface="Gill Sans MT"/>
                <a:cs typeface="Arial" panose="020B0604020202020204" pitchFamily="34" charset="0"/>
              </a:rPr>
              <a:t>целевой заказ на оценку национальной цепи поставок </a:t>
            </a:r>
          </a:p>
        </p:txBody>
      </p:sp>
    </p:spTree>
    <p:extLst>
      <p:ext uri="{BB962C8B-B14F-4D97-AF65-F5344CB8AC3E}">
        <p14:creationId xmlns:p14="http://schemas.microsoft.com/office/powerpoint/2010/main" val="195097785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Content Placeholder 1">
            <a:extLst>
              <a:ext uri="{FF2B5EF4-FFF2-40B4-BE49-F238E27FC236}">
                <a16:creationId xmlns:a16="http://schemas.microsoft.com/office/drawing/2014/main" id="{F91B83A4-F283-41AC-B43E-495415828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233" y="1155700"/>
            <a:ext cx="11652179" cy="5414851"/>
          </a:xfrm>
        </p:spPr>
        <p:txBody>
          <a:bodyPr>
            <a:normAutofit/>
          </a:bodyPr>
          <a:lstStyle/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Случайная выборка = репрезентативная выборка</a:t>
            </a:r>
          </a:p>
          <a:p>
            <a:pPr marL="0" indent="0" algn="l" rtl="0">
              <a:spcAft>
                <a:spcPts val="600"/>
              </a:spcAft>
              <a:buNone/>
            </a:pP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Случайная выборка может быть получена </a:t>
            </a:r>
            <a:r>
              <a:rPr lang="ru-Ru" sz="2400" b="0" i="1" u="sng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 вероятностью выбора, пропорциональной численности населения</a:t>
            </a:r>
          </a:p>
          <a:p>
            <a:pPr lvl="1"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Когда вместо населения может быть указано число учреждений</a:t>
            </a:r>
          </a:p>
          <a:p>
            <a:pPr>
              <a:spcAft>
                <a:spcPts val="600"/>
              </a:spcAft>
            </a:pP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Можно учитывать </a:t>
            </a:r>
            <a:r>
              <a:rPr lang="ru-Ru" sz="2400" b="0" i="1" u="sng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стратификацию</a:t>
            </a: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, чтобы убедиться, что представлены все сферы интересов</a:t>
            </a:r>
          </a:p>
          <a:p>
            <a:pPr lvl="1"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Например, город/сельская местность; высокий/низкий объем.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Если есть «запасные» учреждения — они будут ключевыми при сборе данных</a:t>
            </a: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421" name="Title 5">
            <a:extLst>
              <a:ext uri="{FF2B5EF4-FFF2-40B4-BE49-F238E27FC236}">
                <a16:creationId xmlns:a16="http://schemas.microsoft.com/office/drawing/2014/main" id="{999CEB9B-4AB1-44CD-AD2C-338A892E8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256" y="287449"/>
            <a:ext cx="8305801" cy="5847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Дополнительные соображения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535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Title 5">
            <a:extLst>
              <a:ext uri="{FF2B5EF4-FFF2-40B4-BE49-F238E27FC236}">
                <a16:creationId xmlns:a16="http://schemas.microsoft.com/office/drawing/2014/main" id="{9872D9CF-3002-42B0-9533-D16022AD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544" y="214082"/>
            <a:ext cx="10158911" cy="5847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Примеры предыдущих выборок NSCA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63AF6CB-9BB4-43A1-8581-A9D4DD6878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934969"/>
              </p:ext>
            </p:extLst>
          </p:nvPr>
        </p:nvGraphicFramePr>
        <p:xfrm>
          <a:off x="268448" y="1730788"/>
          <a:ext cx="3723588" cy="4683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1482">
                  <a:extLst>
                    <a:ext uri="{9D8B030D-6E8A-4147-A177-3AD203B41FA5}">
                      <a16:colId xmlns:a16="http://schemas.microsoft.com/office/drawing/2014/main" val="3412119363"/>
                    </a:ext>
                  </a:extLst>
                </a:gridCol>
                <a:gridCol w="1262106">
                  <a:extLst>
                    <a:ext uri="{9D8B030D-6E8A-4147-A177-3AD203B41FA5}">
                      <a16:colId xmlns:a16="http://schemas.microsoft.com/office/drawing/2014/main" val="1543655671"/>
                    </a:ext>
                  </a:extLst>
                </a:gridCol>
              </a:tblGrid>
              <a:tr h="259080">
                <a:tc gridSpan="2"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Гана, 2019 г.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0"/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897428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Тип учреждения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Величина выборки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795103"/>
                  </a:ext>
                </a:extLst>
              </a:tr>
              <a:tr h="34315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CHPS + клиники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60290736"/>
                  </a:ext>
                </a:extLst>
              </a:tr>
              <a:tr h="310719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Медицинские центры + поликлиники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20918663"/>
                  </a:ext>
                </a:extLst>
              </a:tr>
              <a:tr h="401930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Районные больницы + больницы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07432292"/>
                  </a:ext>
                </a:extLst>
              </a:tr>
              <a:tr h="27099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Районная администрация здравоохранения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87143645"/>
                  </a:ext>
                </a:extLst>
              </a:tr>
              <a:tr h="33936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Региональная больница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79384024"/>
                  </a:ext>
                </a:extLst>
              </a:tr>
              <a:tr h="290309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Региональные медицинские магазины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30134933"/>
                  </a:ext>
                </a:extLst>
              </a:tr>
              <a:tr h="42612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Университетская клиника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66026171"/>
                  </a:ext>
                </a:extLst>
              </a:tr>
              <a:tr h="305506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Центр медицинского обслуживания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96287398"/>
                  </a:ext>
                </a:extLst>
              </a:tr>
              <a:tr h="392077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Министерство здравоохранения + Предприятия центрального уровня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59582238"/>
                  </a:ext>
                </a:extLst>
              </a:tr>
              <a:tr h="392077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Общий итог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253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7367901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EF91F96-9F79-48A7-9C5D-A59A414AE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446414"/>
              </p:ext>
            </p:extLst>
          </p:nvPr>
        </p:nvGraphicFramePr>
        <p:xfrm>
          <a:off x="8090910" y="1730788"/>
          <a:ext cx="3723588" cy="3699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4153">
                  <a:extLst>
                    <a:ext uri="{9D8B030D-6E8A-4147-A177-3AD203B41FA5}">
                      <a16:colId xmlns:a16="http://schemas.microsoft.com/office/drawing/2014/main" val="3412119363"/>
                    </a:ext>
                  </a:extLst>
                </a:gridCol>
                <a:gridCol w="1489435">
                  <a:extLst>
                    <a:ext uri="{9D8B030D-6E8A-4147-A177-3AD203B41FA5}">
                      <a16:colId xmlns:a16="http://schemas.microsoft.com/office/drawing/2014/main" val="1543655671"/>
                    </a:ext>
                  </a:extLst>
                </a:gridCol>
              </a:tblGrid>
              <a:tr h="259080">
                <a:tc gridSpan="2"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Уганда, 2018 г.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0"/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897428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Тип учреждения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Величина выборки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795103"/>
                  </a:ext>
                </a:extLst>
              </a:tr>
              <a:tr h="34315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Медицинские центры II–IV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83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60290736"/>
                  </a:ext>
                </a:extLst>
              </a:tr>
              <a:tr h="310719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Больницы общего профиля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20918663"/>
                  </a:ext>
                </a:extLst>
              </a:tr>
              <a:tr h="401930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DHO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07432292"/>
                  </a:ext>
                </a:extLst>
              </a:tr>
              <a:tr h="27099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Региональные реферальные больницы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87143645"/>
                  </a:ext>
                </a:extLst>
              </a:tr>
              <a:tr h="33936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Центр медицинского обслуживания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79384024"/>
                  </a:ext>
                </a:extLst>
              </a:tr>
              <a:tr h="290309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Министерство здравоохранения + Предприятия центрального уровня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30134933"/>
                  </a:ext>
                </a:extLst>
              </a:tr>
              <a:tr h="42612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Общая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143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6602617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280A562-C712-464F-BAE8-C11CC98147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640859"/>
              </p:ext>
            </p:extLst>
          </p:nvPr>
        </p:nvGraphicFramePr>
        <p:xfrm>
          <a:off x="4318000" y="1734220"/>
          <a:ext cx="3486149" cy="4265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092">
                  <a:extLst>
                    <a:ext uri="{9D8B030D-6E8A-4147-A177-3AD203B41FA5}">
                      <a16:colId xmlns:a16="http://schemas.microsoft.com/office/drawing/2014/main" val="3412119363"/>
                    </a:ext>
                  </a:extLst>
                </a:gridCol>
                <a:gridCol w="1301057">
                  <a:extLst>
                    <a:ext uri="{9D8B030D-6E8A-4147-A177-3AD203B41FA5}">
                      <a16:colId xmlns:a16="http://schemas.microsoft.com/office/drawing/2014/main" val="1543655671"/>
                    </a:ext>
                  </a:extLst>
                </a:gridCol>
              </a:tblGrid>
              <a:tr h="306521">
                <a:tc gridSpan="2"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Гвинея, 2019 г.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0"/>
                      <a:endParaRPr lang="ru-Ru" sz="14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8974283"/>
                  </a:ext>
                </a:extLst>
              </a:tr>
              <a:tr h="306521"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Тип учреждения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Величина выборки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624852"/>
                  </a:ext>
                </a:extLst>
              </a:tr>
              <a:tr h="451063"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Медицинские центры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98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0290736"/>
                  </a:ext>
                </a:extLst>
              </a:tr>
              <a:tr h="310719"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Больницы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918663"/>
                  </a:ext>
                </a:extLst>
              </a:tr>
              <a:tr h="389247"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Государственные больницы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7432292"/>
                  </a:ext>
                </a:extLst>
              </a:tr>
              <a:tr h="417251"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Региональные медицинские магазины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7143645"/>
                  </a:ext>
                </a:extLst>
              </a:tr>
              <a:tr h="426128"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Центр медицинского обслуживания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6287398"/>
                  </a:ext>
                </a:extLst>
              </a:tr>
              <a:tr h="613042">
                <a:tc>
                  <a:txBody>
                    <a:bodyPr/>
                    <a:lstStyle/>
                    <a:p>
                      <a:pPr marL="0" marR="0" lvl="0" indent="0" algn="ctr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Министерство здравоохранения + Предприятия центрального уровня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4282231"/>
                  </a:ext>
                </a:extLst>
              </a:tr>
              <a:tr h="613042"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Общая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u="none" baseline="0">
                          <a:latin typeface="Arial" panose="020B0604020202020204" pitchFamily="34" charset="0"/>
                          <a:ea typeface="+mj-lt"/>
                          <a:cs typeface="Arial" panose="020B0604020202020204" pitchFamily="34" charset="0"/>
                        </a:rPr>
                        <a:t>154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6890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988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Content Placeholder 1">
            <a:extLst>
              <a:ext uri="{FF2B5EF4-FFF2-40B4-BE49-F238E27FC236}">
                <a16:creationId xmlns:a16="http://schemas.microsoft.com/office/drawing/2014/main" id="{DA30189B-17B4-4C76-97C9-1B0C82AFB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99" y="1193799"/>
            <a:ext cx="11716974" cy="5446143"/>
          </a:xfrm>
        </p:spPr>
        <p:txBody>
          <a:bodyPr>
            <a:noAutofit/>
          </a:bodyPr>
          <a:lstStyle/>
          <a:p>
            <a:pPr algn="l" rtl="0">
              <a:lnSpc>
                <a:spcPct val="110000"/>
              </a:lnSpc>
              <a:spcAft>
                <a:spcPts val="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Выборка должна создаваться основной группой оценки на основании параметров и цели оценки.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10000"/>
              </a:lnSpc>
              <a:spcAft>
                <a:spcPts val="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Формирование заинтересованности всех участников играет важную роль.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10000"/>
              </a:lnSpc>
              <a:spcAft>
                <a:spcPts val="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Убедитесь, что решения выборки адекватно обоснованы и соответствуют целям оценки при отравлении результатов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10000"/>
              </a:lnSpc>
              <a:spcAft>
                <a:spcPts val="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Часто предпочтительнее отправить описание выборки и таблицу с подведением итогов по типу учреждения. (Не по региону или полный список)</a:t>
            </a:r>
          </a:p>
          <a:p>
            <a:pPr marL="0" indent="0" algn="l" rtl="0" eaLnBrk="1" hangingPunct="1">
              <a:lnSpc>
                <a:spcPct val="110000"/>
              </a:lnSpc>
              <a:spcAft>
                <a:spcPts val="0"/>
              </a:spcAft>
              <a:buNone/>
            </a:pP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469" name="Title 5">
            <a:extLst>
              <a:ext uri="{FF2B5EF4-FFF2-40B4-BE49-F238E27FC236}">
                <a16:creationId xmlns:a16="http://schemas.microsoft.com/office/drawing/2014/main" id="{9872D9CF-3002-42B0-9533-D16022AD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544" y="214082"/>
            <a:ext cx="10158911" cy="5847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Сообщение о выбранных образцах</a:t>
            </a:r>
          </a:p>
        </p:txBody>
      </p:sp>
    </p:spTree>
    <p:extLst>
      <p:ext uri="{BB962C8B-B14F-4D97-AF65-F5344CB8AC3E}">
        <p14:creationId xmlns:p14="http://schemas.microsoft.com/office/powerpoint/2010/main" val="4168042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Content Placeholder 1">
            <a:extLst>
              <a:ext uri="{FF2B5EF4-FFF2-40B4-BE49-F238E27FC236}">
                <a16:creationId xmlns:a16="http://schemas.microsoft.com/office/drawing/2014/main" id="{DA30189B-17B4-4C76-97C9-1B0C82AFB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65249"/>
            <a:ext cx="6853287" cy="5992749"/>
          </a:xfrm>
        </p:spPr>
        <p:txBody>
          <a:bodyPr>
            <a:noAutofit/>
          </a:bodyPr>
          <a:lstStyle/>
          <a:p>
            <a:pPr algn="l" rtl="0">
              <a:spcAft>
                <a:spcPts val="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После согласования выборки всеми участниками необходимо проинформировать все учреждения о проведении опроса.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Официальные уведомления из Министерства здравоохранения помогут способствовать процессу. 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 две недели до проведения опроса подтвердите, что все учреждения районного уровня (или аналогичного административного уровня) получили и распространили письма среди определенных учреждений. </a:t>
            </a: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469" name="Title 5">
            <a:extLst>
              <a:ext uri="{FF2B5EF4-FFF2-40B4-BE49-F238E27FC236}">
                <a16:creationId xmlns:a16="http://schemas.microsoft.com/office/drawing/2014/main" id="{9872D9CF-3002-42B0-9533-D16022AD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544" y="218057"/>
            <a:ext cx="10158911" cy="580800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Сообщение о выбранных образцах</a:t>
            </a:r>
          </a:p>
        </p:txBody>
      </p:sp>
      <p:pic>
        <p:nvPicPr>
          <p:cNvPr id="3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8BBF3E5-D896-4155-8E9C-4E7AF1EA5C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04" y="798856"/>
            <a:ext cx="4655252" cy="605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24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1">
            <a:extLst>
              <a:ext uri="{FF2B5EF4-FFF2-40B4-BE49-F238E27FC236}">
                <a16:creationId xmlns:a16="http://schemas.microsoft.com/office/drawing/2014/main" id="{79EB489D-AB92-41F4-B061-312AD1C39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717" y="1473200"/>
            <a:ext cx="11749371" cy="5168221"/>
          </a:xfrm>
        </p:spPr>
        <p:txBody>
          <a:bodyPr>
            <a:normAutofit/>
          </a:bodyPr>
          <a:lstStyle/>
          <a:p>
            <a:pPr marL="558797" indent="-457200" algn="l" rtl="0"/>
            <a:r>
              <a:rPr lang="ru-Ru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Когда определить выборку</a:t>
            </a:r>
          </a:p>
          <a:p>
            <a:pPr marL="558797" indent="-457200" algn="l" rtl="0"/>
            <a:r>
              <a:rPr lang="ru-Ru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Что учитывать при определении выборки</a:t>
            </a:r>
          </a:p>
          <a:p>
            <a:pPr marL="558797" indent="-457200" algn="l" rtl="0"/>
            <a:r>
              <a:rPr lang="ru-Ru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Статистические соображения</a:t>
            </a:r>
          </a:p>
          <a:p>
            <a:pPr marL="558797" indent="-457200" algn="l" rtl="0"/>
            <a:r>
              <a:rPr lang="ru-Ru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Составление выборки</a:t>
            </a:r>
          </a:p>
          <a:p>
            <a:pPr marL="558797" indent="-457200" algn="l" rtl="0"/>
            <a:r>
              <a:rPr lang="ru-Ru" sz="32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Сообщение о выборке</a:t>
            </a:r>
          </a:p>
          <a:p>
            <a:pPr marL="558779" indent="-457182" algn="l" rtl="0"/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085" name="Title 5">
            <a:extLst>
              <a:ext uri="{FF2B5EF4-FFF2-40B4-BE49-F238E27FC236}">
                <a16:creationId xmlns:a16="http://schemas.microsoft.com/office/drawing/2014/main" id="{4C997923-BD8B-4A27-9B25-0F5001CC8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495133"/>
            <a:ext cx="8305801" cy="5847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Задачи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967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Content Placeholder 1">
            <a:extLst>
              <a:ext uri="{FF2B5EF4-FFF2-40B4-BE49-F238E27FC236}">
                <a16:creationId xmlns:a16="http://schemas.microsoft.com/office/drawing/2014/main" id="{77C5FB59-5010-427A-8E9C-CBC219FA7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271" y="1025911"/>
            <a:ext cx="11932955" cy="5832089"/>
          </a:xfrm>
        </p:spPr>
        <p:txBody>
          <a:bodyPr>
            <a:normAutofit/>
          </a:bodyPr>
          <a:lstStyle/>
          <a:p>
            <a:pPr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Чем раньше, тем лучше, но не ранее того, когда будет определен конкретный объем оценки.</a:t>
            </a:r>
          </a:p>
          <a:p>
            <a:pPr>
              <a:spcAft>
                <a:spcPts val="1200"/>
              </a:spcAft>
            </a:pPr>
            <a:endParaRPr lang="ru-Ru" alt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Количество и локация выборки, необходимые для планирования</a:t>
            </a:r>
          </a:p>
          <a:p>
            <a:pPr lvl="1"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Бюджет</a:t>
            </a:r>
          </a:p>
          <a:p>
            <a:pPr lvl="1"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Логистика</a:t>
            </a:r>
          </a:p>
          <a:p>
            <a:pPr lvl="1"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Число сборщиков данных</a:t>
            </a:r>
          </a:p>
          <a:p>
            <a:pPr lvl="1"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 пр.</a:t>
            </a:r>
          </a:p>
          <a:p>
            <a:pPr algn="l" rtl="0" eaLnBrk="1" hangingPunct="1">
              <a:spcAft>
                <a:spcPts val="1200"/>
              </a:spcAft>
            </a:pPr>
            <a:endParaRPr lang="ru-Ru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037" name="Title 5">
            <a:extLst>
              <a:ext uri="{FF2B5EF4-FFF2-40B4-BE49-F238E27FC236}">
                <a16:creationId xmlns:a16="http://schemas.microsoft.com/office/drawing/2014/main" id="{A30C2749-8B59-43C7-8CEF-AFCE723AD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7636"/>
            <a:ext cx="12192000" cy="1077218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Когда определить и сформировать выборку</a:t>
            </a:r>
            <a:br>
              <a:rPr lang="ru-Ru" sz="32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528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Content Placeholder 1">
            <a:extLst>
              <a:ext uri="{FF2B5EF4-FFF2-40B4-BE49-F238E27FC236}">
                <a16:creationId xmlns:a16="http://schemas.microsoft.com/office/drawing/2014/main" id="{1D4423A9-F3A1-40A0-B977-DF903BC1E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1765300"/>
            <a:ext cx="11087100" cy="5092700"/>
          </a:xfrm>
        </p:spPr>
        <p:txBody>
          <a:bodyPr>
            <a:noAutofit/>
          </a:bodyPr>
          <a:lstStyle/>
          <a:p>
            <a:pPr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Какова цель/задача оценки? (Для чего нужна выборка?)</a:t>
            </a:r>
          </a:p>
          <a:p>
            <a:pPr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Какие программы и системы будут оцениваться?</a:t>
            </a:r>
          </a:p>
          <a:p>
            <a:pPr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Представляют ли какие-либо [вертикальные/медицинские] программы особый интерес?</a:t>
            </a:r>
          </a:p>
          <a:p>
            <a:pPr algn="l" rtl="0">
              <a:spcAft>
                <a:spcPts val="1200"/>
              </a:spcAft>
            </a:pP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Является ли система децентрализованной?</a:t>
            </a:r>
          </a:p>
          <a:p>
            <a:pPr>
              <a:spcAft>
                <a:spcPts val="1200"/>
              </a:spcAft>
            </a:pPr>
            <a:endParaRPr lang="ru-Ru" alt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eaLnBrk="1" hangingPunct="1">
              <a:spcAft>
                <a:spcPts val="1200"/>
              </a:spcAft>
            </a:pPr>
            <a:endParaRPr lang="ru-Ru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133" name="Title 5">
            <a:extLst>
              <a:ext uri="{FF2B5EF4-FFF2-40B4-BE49-F238E27FC236}">
                <a16:creationId xmlns:a16="http://schemas.microsoft.com/office/drawing/2014/main" id="{10115771-0DB9-4317-BF91-ADD902A03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81682"/>
            <a:ext cx="9753600" cy="1077218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Ключевые вопросы для определения адекватной выборки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Content Placeholder 1">
            <a:extLst>
              <a:ext uri="{FF2B5EF4-FFF2-40B4-BE49-F238E27FC236}">
                <a16:creationId xmlns:a16="http://schemas.microsoft.com/office/drawing/2014/main" id="{4D09C620-C18B-4362-AFB4-C6FEF209B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313" y="1445665"/>
            <a:ext cx="11589687" cy="5412335"/>
          </a:xfrm>
        </p:spPr>
        <p:txBody>
          <a:bodyPr>
            <a:normAutofit/>
          </a:bodyPr>
          <a:lstStyle/>
          <a:p>
            <a:pPr algn="l" rtl="0"/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Оценка должна охватывать все уровни цепи поставок </a:t>
            </a:r>
            <a:br>
              <a:rPr lang="en-US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</a:br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(но, конечно, …).</a:t>
            </a:r>
          </a:p>
          <a:p>
            <a:endParaRPr lang="ru-Ru" alt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28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От целей оценки зависит, стоит ли включить и негосударственные системы.</a:t>
            </a:r>
          </a:p>
          <a:p>
            <a:pPr algn="l" rtl="0" eaLnBrk="1" hangingPunct="1"/>
            <a:endParaRPr lang="ru-Ru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181" name="Title 5">
            <a:extLst>
              <a:ext uri="{FF2B5EF4-FFF2-40B4-BE49-F238E27FC236}">
                <a16:creationId xmlns:a16="http://schemas.microsoft.com/office/drawing/2014/main" id="{F1A5B473-AF41-492B-9942-0ED91DDD8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12" y="609606"/>
            <a:ext cx="11770971" cy="580800"/>
          </a:xfrm>
        </p:spPr>
        <p:txBody>
          <a:bodyPr/>
          <a:lstStyle/>
          <a:p>
            <a:pPr algn="ctr" rtl="0" eaLnBrk="1" hangingPunct="1">
              <a:spcBef>
                <a:spcPts val="0"/>
              </a:spcBef>
            </a:pPr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Руководство для проведения оценки NSCA 2.0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1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Content Placeholder 1">
            <a:extLst>
              <a:ext uri="{FF2B5EF4-FFF2-40B4-BE49-F238E27FC236}">
                <a16:creationId xmlns:a16="http://schemas.microsoft.com/office/drawing/2014/main" id="{97BB213F-B207-4135-B5A7-2866B049B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5465"/>
            <a:ext cx="6306237" cy="6022535"/>
          </a:xfrm>
        </p:spPr>
        <p:txBody>
          <a:bodyPr>
            <a:noAutofit/>
          </a:bodyPr>
          <a:lstStyle/>
          <a:p>
            <a:pPr algn="l" rtl="0">
              <a:spcAft>
                <a:spcPts val="600"/>
              </a:spcAft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Диапазон выборки — это список всех элементов (например, учреждений), которые могут быть включены в оценку.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Список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Могут потребоваться дополнительные данные (район, провинция, обслуживаемое население и пр.)</a:t>
            </a:r>
          </a:p>
          <a:p>
            <a:pPr marL="600539" lvl="1" indent="0" algn="l" rtl="0">
              <a:spcAft>
                <a:spcPts val="600"/>
              </a:spcAft>
              <a:buNone/>
            </a:pPr>
            <a:endParaRPr lang="ru-Ru" alt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spcAft>
                <a:spcPts val="600"/>
              </a:spcAft>
              <a:buNone/>
            </a:pPr>
            <a:r>
              <a:rPr lang="ru-Ru" sz="16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Рекомендации по определению диапазона выборки для NSCA 2.0: </a:t>
            </a:r>
          </a:p>
          <a:p>
            <a:pPr algn="l" rtl="0">
              <a:spcAft>
                <a:spcPts val="600"/>
              </a:spcAft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От целей оценки зависит, какие уровни цепи поставок будут в нее включены.</a:t>
            </a:r>
          </a:p>
          <a:p>
            <a:pPr algn="l" rtl="0">
              <a:spcAft>
                <a:spcPts val="600"/>
              </a:spcAft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Относительно списка организаций, попавших в диапазон выборки, нужно перепроверить следующее: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Полнота 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Актуальность</a:t>
            </a:r>
          </a:p>
          <a:p>
            <a:pPr lvl="1" algn="l" rtl="0">
              <a:spcAft>
                <a:spcPts val="600"/>
              </a:spcAft>
            </a:pPr>
            <a:r>
              <a:rPr lang="ru-Ru" sz="16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Организации, попавшие в диапазон выборки, возможно посетить для оценки (безопасности, погодных условий и пр.)</a:t>
            </a:r>
            <a:endParaRPr lang="ru-Ru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229" name="Title 5">
            <a:extLst>
              <a:ext uri="{FF2B5EF4-FFF2-40B4-BE49-F238E27FC236}">
                <a16:creationId xmlns:a16="http://schemas.microsoft.com/office/drawing/2014/main" id="{699A7FD2-F698-42DF-BF47-110AF8C2C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905891" cy="1069267"/>
          </a:xfrm>
        </p:spPr>
        <p:txBody>
          <a:bodyPr/>
          <a:lstStyle/>
          <a:p>
            <a:pPr algn="ctr" rtl="0" eaLnBrk="1" hangingPunct="1"/>
            <a:r>
              <a:rPr lang="ru-Ru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Определите выборку</a:t>
            </a:r>
            <a:br>
              <a:rPr lang="ru-Ru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Image result for sampling frame">
            <a:extLst>
              <a:ext uri="{FF2B5EF4-FFF2-40B4-BE49-F238E27FC236}">
                <a16:creationId xmlns:a16="http://schemas.microsoft.com/office/drawing/2014/main" id="{82266EDF-673C-4DDB-B568-D34A56240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689" y="727098"/>
            <a:ext cx="5238750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667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Content Placeholder 1">
            <a:extLst>
              <a:ext uri="{FF2B5EF4-FFF2-40B4-BE49-F238E27FC236}">
                <a16:creationId xmlns:a16="http://schemas.microsoft.com/office/drawing/2014/main" id="{9AF7ADA4-F509-4C8E-B356-26D6574C9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912" y="1562099"/>
            <a:ext cx="11738574" cy="5295901"/>
          </a:xfrm>
        </p:spPr>
        <p:txBody>
          <a:bodyPr>
            <a:noAutofit/>
          </a:bodyPr>
          <a:lstStyle/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большинстве систем элементы </a:t>
            </a:r>
            <a:r>
              <a:rPr lang="ru-Ru" sz="24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центрального</a:t>
            </a: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уровня (Министерство здравоохранения, Центральные медицинские торговые точки) не нужно включать в выборку, но необходимо провести целенаправленный отбор</a:t>
            </a:r>
          </a:p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Принципы, которых следует придерживаться:</a:t>
            </a:r>
          </a:p>
          <a:p>
            <a:pPr marL="911190" lvl="1" indent="-457182" algn="l" rtl="0">
              <a:spcAft>
                <a:spcPts val="600"/>
              </a:spcAft>
              <a:buFont typeface="Gill Sans MT" panose="020B0502020104020203" pitchFamily="34" charset="0"/>
              <a:buAutoNum type="arabicPeriod"/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Определите приемлемый </a:t>
            </a:r>
            <a:r>
              <a:rPr lang="ru-Ru" sz="24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уровень доверия</a:t>
            </a: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и </a:t>
            </a:r>
            <a:r>
              <a:rPr lang="ru-Ru" sz="24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предел погрешности</a:t>
            </a:r>
          </a:p>
          <a:p>
            <a:pPr marL="1368372" lvl="2" indent="-457182" algn="l" rtl="0">
              <a:spcBef>
                <a:spcPts val="0"/>
              </a:spcBef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По умолчанию предел погрешности составляет ±10 %, а уровень доверия — 90 % </a:t>
            </a:r>
          </a:p>
          <a:p>
            <a:pPr marL="911190" lvl="1" indent="-457182" algn="l" rtl="0">
              <a:spcAft>
                <a:spcPts val="600"/>
              </a:spcAft>
              <a:buFont typeface="Gill Sans MT" panose="020B0502020104020203" pitchFamily="34" charset="0"/>
              <a:buAutoNum type="arabicPeriod"/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Используйте гипергеометрическое распределение</a:t>
            </a:r>
            <a:r>
              <a:rPr lang="ru-Ru" sz="2400" b="1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 </a:t>
            </a:r>
          </a:p>
          <a:p>
            <a:pPr marL="911190" lvl="1" indent="-457182" algn="l" rtl="0">
              <a:spcAft>
                <a:spcPts val="600"/>
              </a:spcAft>
              <a:buFont typeface="Gill Sans MT" panose="020B0502020104020203" pitchFamily="34" charset="0"/>
              <a:buAutoNum type="arabicPeriod"/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 качестве основной единицы выборки нужно взять «самый нижний уровень распределения»/самый нижний уровень геополитического устройства</a:t>
            </a:r>
          </a:p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Использование стандартного шаблона выборки NSCA может ускорить процесс</a:t>
            </a:r>
            <a:endParaRPr lang="ru-Ru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25" name="Title 5">
            <a:extLst>
              <a:ext uri="{FF2B5EF4-FFF2-40B4-BE49-F238E27FC236}">
                <a16:creationId xmlns:a16="http://schemas.microsoft.com/office/drawing/2014/main" id="{273DCB0C-1737-44B0-B936-F05EB2CF6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2" y="197071"/>
            <a:ext cx="11353798" cy="1077218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Определение величины выборки на основании диапазона выборки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62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Content Placeholder 1">
            <a:extLst>
              <a:ext uri="{FF2B5EF4-FFF2-40B4-BE49-F238E27FC236}">
                <a16:creationId xmlns:a16="http://schemas.microsoft.com/office/drawing/2014/main" id="{AFFA0121-C094-418D-ADEF-58DBDC1A7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55700"/>
            <a:ext cx="11914645" cy="5655287"/>
          </a:xfrm>
        </p:spPr>
        <p:txBody>
          <a:bodyPr>
            <a:noAutofit/>
          </a:bodyPr>
          <a:lstStyle/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Основная единица выборки — самый нижний уровень места доставки/самый нижний уровень геополитического устройства</a:t>
            </a:r>
          </a:p>
          <a:p>
            <a:pPr lvl="1"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Часто «районы» (например, районные склады)</a:t>
            </a:r>
          </a:p>
          <a:p>
            <a:pPr lvl="1"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Затем проанализируйте</a:t>
            </a:r>
          </a:p>
          <a:p>
            <a:pPr lvl="2" algn="l" rtl="0">
              <a:spcBef>
                <a:spcPts val="0"/>
              </a:spcBef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«Снизу вверх», чтобы включить все места цепи поставок в изначальную выборку.</a:t>
            </a:r>
          </a:p>
          <a:p>
            <a:pPr lvl="2" algn="l" rtl="0">
              <a:spcBef>
                <a:spcPts val="0"/>
              </a:spcBef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«Сверху вниз», чтобы включить все медицинские учреждения и местных агентов, получающих товары от объектов «самого нижнего уровня распределения».</a:t>
            </a:r>
          </a:p>
          <a:p>
            <a:pPr lvl="2" algn="l" rtl="0">
              <a:spcBef>
                <a:spcPts val="0"/>
              </a:spcBef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Для анализа «сверху вниз» число элементов выборки на каждый «самый нижний уровень распределения» должно соответствовать данному уровню доверия и пределу погрешности.</a:t>
            </a:r>
          </a:p>
        </p:txBody>
      </p:sp>
      <p:sp>
        <p:nvSpPr>
          <p:cNvPr id="186373" name="Title 5">
            <a:extLst>
              <a:ext uri="{FF2B5EF4-FFF2-40B4-BE49-F238E27FC236}">
                <a16:creationId xmlns:a16="http://schemas.microsoft.com/office/drawing/2014/main" id="{2DB46CD6-BCF4-4795-AD41-633F1E513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286064"/>
            <a:ext cx="8305801" cy="5847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Формирование выборки</a:t>
            </a:r>
            <a:endParaRPr lang="ru-Ru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491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Content Placeholder 1">
            <a:extLst>
              <a:ext uri="{FF2B5EF4-FFF2-40B4-BE49-F238E27FC236}">
                <a16:creationId xmlns:a16="http://schemas.microsoft.com/office/drawing/2014/main" id="{F91B83A4-F283-41AC-B43E-495415828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511" y="1320800"/>
            <a:ext cx="11652179" cy="5396214"/>
          </a:xfrm>
        </p:spPr>
        <p:txBody>
          <a:bodyPr>
            <a:normAutofit/>
          </a:bodyPr>
          <a:lstStyle/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Вместе с набором инструментов для NSCA используйте шаблон выборки и руководство по реализации NSCA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Внимательно ознакомьтесь с руководством по реализации перед первым использованием шаблона</a:t>
            </a:r>
          </a:p>
          <a:p>
            <a:pPr>
              <a:spcAft>
                <a:spcPts val="600"/>
              </a:spcAft>
            </a:pP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Не торопитесь и будьте терпеливы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Вы можете перепроверить себя несколько раз, чтобы ознакомиться с сутью результатов, прежде чем определиться с окончательной выборкой</a:t>
            </a:r>
            <a:br>
              <a:rPr lang="ru-Ru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Aft>
                <a:spcPts val="600"/>
              </a:spcAft>
            </a:pPr>
            <a:r>
              <a:rPr lang="ru-Ru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Мы продемонстрируем образец выборки в рамках настоящего обучения</a:t>
            </a:r>
          </a:p>
          <a:p>
            <a:pPr algn="l" rtl="0" eaLnBrk="1" hangingPunct="1">
              <a:spcAft>
                <a:spcPts val="600"/>
              </a:spcAft>
            </a:pPr>
            <a:endParaRPr lang="ru-Ru" alt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421" name="Title 5">
            <a:extLst>
              <a:ext uri="{FF2B5EF4-FFF2-40B4-BE49-F238E27FC236}">
                <a16:creationId xmlns:a16="http://schemas.microsoft.com/office/drawing/2014/main" id="{999CEB9B-4AB1-44CD-AD2C-338A892E8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808" y="-3975"/>
            <a:ext cx="8305801" cy="918375"/>
          </a:xfrm>
        </p:spPr>
        <p:txBody>
          <a:bodyPr/>
          <a:lstStyle/>
          <a:p>
            <a:pPr algn="ctr" rtl="0" eaLnBrk="1" hangingPunct="1"/>
            <a:r>
              <a:rPr lang="ru-Ru" sz="3200" b="1" i="0" u="none" baseline="0">
                <a:latin typeface="Arial" panose="020B0604020202020204" pitchFamily="34" charset="0"/>
                <a:ea typeface="Gill Sans MT" panose="020B0502020104020203" pitchFamily="34" charset="0"/>
                <a:cs typeface="Arial" panose="020B0604020202020204" pitchFamily="34" charset="0"/>
              </a:rPr>
              <a:t>Составление выборки</a:t>
            </a:r>
          </a:p>
        </p:txBody>
      </p:sp>
    </p:spTree>
    <p:extLst>
      <p:ext uri="{BB962C8B-B14F-4D97-AF65-F5344CB8AC3E}">
        <p14:creationId xmlns:p14="http://schemas.microsoft.com/office/powerpoint/2010/main" val="2150066783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AF3945-3F62-4125-BC06-964F9C487DA4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E82BAE99-4385-4206-ADBB-2DF592E532F7}"/>
</file>

<file path=customXml/itemProps3.xml><?xml version="1.0" encoding="utf-8"?>
<ds:datastoreItem xmlns:ds="http://schemas.openxmlformats.org/officeDocument/2006/customXml" ds:itemID="{9E3FC69A-9120-4BEB-8187-1FAAB6348192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8d7096d6-fc66-4344-9e3f-2445529a09f6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231954C0-24A7-4244-9B58-A2C1766F01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986</Words>
  <Application>Microsoft Office PowerPoint</Application>
  <PresentationFormat>Widescreen</PresentationFormat>
  <Paragraphs>158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Times</vt:lpstr>
      <vt:lpstr>1_16.9-Template_12.7.2016</vt:lpstr>
      <vt:lpstr>PowerPoint Presentation</vt:lpstr>
      <vt:lpstr>Задачи</vt:lpstr>
      <vt:lpstr>Когда определить и сформировать выборку </vt:lpstr>
      <vt:lpstr>Ключевые вопросы для определения адекватной выборки</vt:lpstr>
      <vt:lpstr>Руководство для проведения оценки NSCA 2.0</vt:lpstr>
      <vt:lpstr>Определите выборку </vt:lpstr>
      <vt:lpstr>Определение величины выборки на основании диапазона выборки</vt:lpstr>
      <vt:lpstr>Формирование выборки</vt:lpstr>
      <vt:lpstr>Составление выборки</vt:lpstr>
      <vt:lpstr>Дополнительные соображения</vt:lpstr>
      <vt:lpstr>Примеры предыдущих выборок NSCA</vt:lpstr>
      <vt:lpstr>Сообщение о выбранных образцах</vt:lpstr>
      <vt:lpstr>Сообщение о выбранных образцах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Pakhapat Boonchusanong</cp:lastModifiedBy>
  <cp:revision>17</cp:revision>
  <cp:lastPrinted>2022-08-09T09:05:35Z</cp:lastPrinted>
  <dcterms:created xsi:type="dcterms:W3CDTF">2018-05-01T03:53:35Z</dcterms:created>
  <dcterms:modified xsi:type="dcterms:W3CDTF">2022-08-09T09:05:38Z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0x0101008DA58B5CA681664FAB24816C56F410850200C1ADE8129BED5243B21152D92CDBFE90</vt:lpwstr>
  </property>
  <property fmtid="{D5CDD505-2E9C-101B-9397-08002B2CF9AE}" pid="3" name="Project Document Type">
    <vt:lpwstr/>
  </property>
</Properties>
</file>